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08" r:id="rId1"/>
  </p:sldMasterIdLst>
  <p:sldIdLst>
    <p:sldId id="256" r:id="rId2"/>
    <p:sldId id="258" r:id="rId3"/>
    <p:sldId id="257" r:id="rId4"/>
    <p:sldId id="269" r:id="rId5"/>
    <p:sldId id="270" r:id="rId6"/>
    <p:sldId id="271" r:id="rId7"/>
    <p:sldId id="262" r:id="rId8"/>
    <p:sldId id="259" r:id="rId9"/>
    <p:sldId id="266" r:id="rId10"/>
    <p:sldId id="265" r:id="rId11"/>
    <p:sldId id="267" r:id="rId12"/>
    <p:sldId id="268" r:id="rId13"/>
    <p:sldId id="260" r:id="rId14"/>
    <p:sldId id="261" r:id="rId15"/>
    <p:sldId id="263" r:id="rId16"/>
    <p:sldId id="26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005" autoAdjust="0"/>
    <p:restoredTop sz="94660"/>
  </p:normalViewPr>
  <p:slideViewPr>
    <p:cSldViewPr snapToGrid="0">
      <p:cViewPr>
        <p:scale>
          <a:sx n="75" d="100"/>
          <a:sy n="75" d="100"/>
        </p:scale>
        <p:origin x="25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lan8\Documents\&#1495;&#1493;&#1489;&#1512;&#1514;1(&#1513;&#1493;&#1495;&#1494;&#1512;%20&#1488;&#1493;&#1496;&#1493;&#1502;&#1496;&#1497;&#1514;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3.9701704545454547E-2"/>
          <c:y val="0.11322944868111959"/>
          <c:w val="0.88087795275590552"/>
          <c:h val="0.86927267692455878"/>
        </c:manualLayout>
      </c:layout>
      <c:bar3DChart>
        <c:barDir val="bar"/>
        <c:grouping val="stacked"/>
        <c:varyColors val="0"/>
        <c:ser>
          <c:idx val="0"/>
          <c:order val="0"/>
          <c:tx>
            <c:strRef>
              <c:f>גיליון1!$U$1</c:f>
              <c:strCache>
                <c:ptCount val="1"/>
                <c:pt idx="0">
                  <c:v>Start Date</c:v>
                </c:pt>
              </c:strCache>
            </c:strRef>
          </c:tx>
          <c:spPr>
            <a:noFill/>
            <a:ln>
              <a:noFill/>
            </a:ln>
            <a:effectLst/>
            <a:sp3d/>
          </c:spPr>
          <c:invertIfNegative val="0"/>
          <c:cat>
            <c:strRef>
              <c:f>גיליון1!$V$2:$V$12</c:f>
              <c:strCache>
                <c:ptCount val="11"/>
                <c:pt idx="0">
                  <c:v>Project proposal</c:v>
                </c:pt>
                <c:pt idx="1">
                  <c:v>Learn Google Maps API</c:v>
                </c:pt>
                <c:pt idx="2">
                  <c:v>Web+Algorithm Design</c:v>
                </c:pt>
                <c:pt idx="3">
                  <c:v>Code implementation</c:v>
                </c:pt>
                <c:pt idx="4">
                  <c:v>User Tests</c:v>
                </c:pt>
                <c:pt idx="5">
                  <c:v>Algorithm Tests</c:v>
                </c:pt>
                <c:pt idx="6">
                  <c:v>Last changes</c:v>
                </c:pt>
                <c:pt idx="7">
                  <c:v>Progress presentation</c:v>
                </c:pt>
                <c:pt idx="8">
                  <c:v>Final presentation</c:v>
                </c:pt>
                <c:pt idx="9">
                  <c:v>Public presentation</c:v>
                </c:pt>
                <c:pt idx="10">
                  <c:v>Report submission</c:v>
                </c:pt>
              </c:strCache>
            </c:strRef>
          </c:cat>
          <c:val>
            <c:numRef>
              <c:f>גיליון1!$U$2:$U$12</c:f>
              <c:numCache>
                <c:formatCode>B1dd\-mmm</c:formatCode>
                <c:ptCount val="11"/>
                <c:pt idx="0">
                  <c:v>44873</c:v>
                </c:pt>
                <c:pt idx="1">
                  <c:v>44889</c:v>
                </c:pt>
                <c:pt idx="2">
                  <c:v>44933</c:v>
                </c:pt>
                <c:pt idx="3">
                  <c:v>44968</c:v>
                </c:pt>
                <c:pt idx="4">
                  <c:v>44995</c:v>
                </c:pt>
                <c:pt idx="5">
                  <c:v>45006</c:v>
                </c:pt>
                <c:pt idx="6">
                  <c:v>45049</c:v>
                </c:pt>
                <c:pt idx="7">
                  <c:v>44926</c:v>
                </c:pt>
                <c:pt idx="8">
                  <c:v>45046</c:v>
                </c:pt>
                <c:pt idx="9">
                  <c:v>45088</c:v>
                </c:pt>
                <c:pt idx="10">
                  <c:v>45116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22-4476-AE6C-34F9262F0C84}"/>
            </c:ext>
          </c:extLst>
        </c:ser>
        <c:ser>
          <c:idx val="1"/>
          <c:order val="1"/>
          <c:tx>
            <c:strRef>
              <c:f>גיליון1!$T$1</c:f>
              <c:strCache>
                <c:ptCount val="1"/>
                <c:pt idx="0">
                  <c:v>Days to complete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גיליון1!$V$2:$V$12</c:f>
              <c:strCache>
                <c:ptCount val="11"/>
                <c:pt idx="0">
                  <c:v>Project proposal</c:v>
                </c:pt>
                <c:pt idx="1">
                  <c:v>Learn Google Maps API</c:v>
                </c:pt>
                <c:pt idx="2">
                  <c:v>Web+Algorithm Design</c:v>
                </c:pt>
                <c:pt idx="3">
                  <c:v>Code implementation</c:v>
                </c:pt>
                <c:pt idx="4">
                  <c:v>User Tests</c:v>
                </c:pt>
                <c:pt idx="5">
                  <c:v>Algorithm Tests</c:v>
                </c:pt>
                <c:pt idx="6">
                  <c:v>Last changes</c:v>
                </c:pt>
                <c:pt idx="7">
                  <c:v>Progress presentation</c:v>
                </c:pt>
                <c:pt idx="8">
                  <c:v>Final presentation</c:v>
                </c:pt>
                <c:pt idx="9">
                  <c:v>Public presentation</c:v>
                </c:pt>
                <c:pt idx="10">
                  <c:v>Report submission</c:v>
                </c:pt>
              </c:strCache>
            </c:strRef>
          </c:cat>
          <c:val>
            <c:numRef>
              <c:f>גיליון1!$T$2:$T$12</c:f>
              <c:numCache>
                <c:formatCode>General</c:formatCode>
                <c:ptCount val="11"/>
                <c:pt idx="0">
                  <c:v>16</c:v>
                </c:pt>
                <c:pt idx="1">
                  <c:v>60</c:v>
                </c:pt>
                <c:pt idx="2">
                  <c:v>60</c:v>
                </c:pt>
                <c:pt idx="3">
                  <c:v>80</c:v>
                </c:pt>
                <c:pt idx="4">
                  <c:v>21</c:v>
                </c:pt>
                <c:pt idx="5">
                  <c:v>21</c:v>
                </c:pt>
                <c:pt idx="6">
                  <c:v>14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422-4476-AE6C-34F9262F0C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525489120"/>
        <c:axId val="1525492864"/>
        <c:axId val="0"/>
      </c:bar3DChart>
      <c:catAx>
        <c:axId val="1525489120"/>
        <c:scaling>
          <c:orientation val="maxMin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1525492864"/>
        <c:crosses val="autoZero"/>
        <c:auto val="1"/>
        <c:lblAlgn val="ctr"/>
        <c:lblOffset val="100"/>
        <c:noMultiLvlLbl val="0"/>
      </c:catAx>
      <c:valAx>
        <c:axId val="1525492864"/>
        <c:scaling>
          <c:orientation val="maxMin"/>
          <c:min val="44866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B1dd\-mmm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1525489120"/>
        <c:crosses val="autoZero"/>
        <c:crossBetween val="between"/>
        <c:majorUnit val="30"/>
        <c:minorUnit val="6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e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00FE1F7-8934-4B24-AE71-A4698B48FB3A}" type="datetimeFigureOut">
              <a:rPr lang="he-IL" smtClean="0"/>
              <a:t>י"א/טבת/תשפ"ג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9979B-8993-43A9-B0BD-38ED1338FFB3}" type="slidenum">
              <a:rPr lang="he-IL" smtClean="0"/>
              <a:t>‹#›</a:t>
            </a:fld>
            <a:endParaRPr lang="he-I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410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FE1F7-8934-4B24-AE71-A4698B48FB3A}" type="datetimeFigureOut">
              <a:rPr lang="he-IL" smtClean="0"/>
              <a:t>י"א/טבת/תשפ"ג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9979B-8993-43A9-B0BD-38ED1338FFB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66310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FE1F7-8934-4B24-AE71-A4698B48FB3A}" type="datetimeFigureOut">
              <a:rPr lang="he-IL" smtClean="0"/>
              <a:t>י"א/טבת/תשפ"ג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9979B-8993-43A9-B0BD-38ED1338FFB3}" type="slidenum">
              <a:rPr lang="he-IL" smtClean="0"/>
              <a:t>‹#›</a:t>
            </a:fld>
            <a:endParaRPr lang="he-IL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728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FE1F7-8934-4B24-AE71-A4698B48FB3A}" type="datetimeFigureOut">
              <a:rPr lang="he-IL" smtClean="0"/>
              <a:t>י"א/טבת/תשפ"ג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9979B-8993-43A9-B0BD-38ED1338FFB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06486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FE1F7-8934-4B24-AE71-A4698B48FB3A}" type="datetimeFigureOut">
              <a:rPr lang="he-IL" smtClean="0"/>
              <a:t>י"א/טבת/תשפ"ג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9979B-8993-43A9-B0BD-38ED1338FFB3}" type="slidenum">
              <a:rPr lang="he-IL" smtClean="0"/>
              <a:t>‹#›</a:t>
            </a:fld>
            <a:endParaRPr lang="he-I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591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FE1F7-8934-4B24-AE71-A4698B48FB3A}" type="datetimeFigureOut">
              <a:rPr lang="he-IL" smtClean="0"/>
              <a:t>י"א/טבת/תשפ"ג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9979B-8993-43A9-B0BD-38ED1338FFB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86924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FE1F7-8934-4B24-AE71-A4698B48FB3A}" type="datetimeFigureOut">
              <a:rPr lang="he-IL" smtClean="0"/>
              <a:t>י"א/טבת/תשפ"ג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9979B-8993-43A9-B0BD-38ED1338FFB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62233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FE1F7-8934-4B24-AE71-A4698B48FB3A}" type="datetimeFigureOut">
              <a:rPr lang="he-IL" smtClean="0"/>
              <a:t>י"א/טבת/תשפ"ג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9979B-8993-43A9-B0BD-38ED1338FFB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43948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FE1F7-8934-4B24-AE71-A4698B48FB3A}" type="datetimeFigureOut">
              <a:rPr lang="he-IL" smtClean="0"/>
              <a:t>י"א/טבת/תשפ"ג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9979B-8993-43A9-B0BD-38ED1338FFB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99625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FE1F7-8934-4B24-AE71-A4698B48FB3A}" type="datetimeFigureOut">
              <a:rPr lang="he-IL" smtClean="0"/>
              <a:t>י"א/טבת/תשפ"ג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9979B-8993-43A9-B0BD-38ED1338FFB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1133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FE1F7-8934-4B24-AE71-A4698B48FB3A}" type="datetimeFigureOut">
              <a:rPr lang="he-IL" smtClean="0"/>
              <a:t>י"א/טבת/תשפ"ג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9979B-8993-43A9-B0BD-38ED1338FFB3}" type="slidenum">
              <a:rPr lang="he-IL" smtClean="0"/>
              <a:t>‹#›</a:t>
            </a:fld>
            <a:endParaRPr lang="he-I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233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00FE1F7-8934-4B24-AE71-A4698B48FB3A}" type="datetimeFigureOut">
              <a:rPr lang="he-IL" smtClean="0"/>
              <a:t>י"א/טבת/תשפ"ג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569979B-8993-43A9-B0BD-38ED1338FFB3}" type="slidenum">
              <a:rPr lang="he-IL" smtClean="0"/>
              <a:t>‹#›</a:t>
            </a:fld>
            <a:endParaRPr lang="he-IL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485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1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r" defTabSz="914400" rtl="1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AE024046-0DFD-9104-7605-9689CB953E18}"/>
              </a:ext>
            </a:extLst>
          </p:cNvPr>
          <p:cNvSpPr txBox="1"/>
          <p:nvPr/>
        </p:nvSpPr>
        <p:spPr>
          <a:xfrm>
            <a:off x="800100" y="400050"/>
            <a:ext cx="10725150" cy="243143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8800" dirty="0" err="1">
                <a:latin typeface="Algerian" panose="04020705040A02060702" pitchFamily="82" charset="0"/>
              </a:rPr>
              <a:t>Citour</a:t>
            </a:r>
            <a:endParaRPr lang="en-US" sz="2000" dirty="0">
              <a:latin typeface="Algerian" panose="04020705040A02060702" pitchFamily="82" charset="0"/>
            </a:endParaRPr>
          </a:p>
          <a:p>
            <a:pPr algn="ctr"/>
            <a:r>
              <a:rPr lang="en-US" sz="2000" dirty="0">
                <a:latin typeface="Algerian" panose="04020705040A02060702" pitchFamily="82" charset="0"/>
              </a:rPr>
              <a:t> </a:t>
            </a:r>
            <a:endParaRPr lang="en-US" sz="8800" dirty="0">
              <a:latin typeface="Algerian" panose="04020705040A02060702" pitchFamily="82" charset="0"/>
            </a:endParaRPr>
          </a:p>
          <a:p>
            <a:pPr algn="ctr"/>
            <a:r>
              <a:rPr lang="he-IL" sz="4400" dirty="0">
                <a:latin typeface="Algerian" panose="04020705040A02060702" pitchFamily="82" charset="0"/>
              </a:rPr>
              <a:t>אפליקציה לתכנון מסלול מיטבי בחופשה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D2E0686D-603A-AC2E-9235-CA88CCBFFA7F}"/>
              </a:ext>
            </a:extLst>
          </p:cNvPr>
          <p:cNvSpPr txBox="1"/>
          <p:nvPr/>
        </p:nvSpPr>
        <p:spPr>
          <a:xfrm>
            <a:off x="7362825" y="5772150"/>
            <a:ext cx="4543425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3600" b="1" dirty="0">
                <a:highlight>
                  <a:srgbClr val="FF0000"/>
                </a:highlight>
              </a:rPr>
              <a:t>מנחה: </a:t>
            </a:r>
            <a:r>
              <a:rPr lang="he-IL" sz="3600" dirty="0" err="1">
                <a:highlight>
                  <a:srgbClr val="FF0000"/>
                </a:highlight>
              </a:rPr>
              <a:t>סולנג</a:t>
            </a:r>
            <a:r>
              <a:rPr lang="he-IL" sz="3600" dirty="0">
                <a:highlight>
                  <a:srgbClr val="FF0000"/>
                </a:highlight>
              </a:rPr>
              <a:t>' </a:t>
            </a:r>
            <a:r>
              <a:rPr lang="he-IL" sz="3600" dirty="0" err="1">
                <a:highlight>
                  <a:srgbClr val="FF0000"/>
                </a:highlight>
              </a:rPr>
              <a:t>קרסנטי</a:t>
            </a:r>
            <a:endParaRPr lang="he-IL" sz="3600" b="1" dirty="0">
              <a:highlight>
                <a:srgbClr val="FF0000"/>
              </a:highlight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1DC2197D-C795-5A4F-58C8-F15A38949397}"/>
              </a:ext>
            </a:extLst>
          </p:cNvPr>
          <p:cNvSpPr txBox="1"/>
          <p:nvPr/>
        </p:nvSpPr>
        <p:spPr>
          <a:xfrm>
            <a:off x="285750" y="5772149"/>
            <a:ext cx="474345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3600" b="1" dirty="0">
                <a:highlight>
                  <a:srgbClr val="FF0000"/>
                </a:highlight>
              </a:rPr>
              <a:t>מציגים: </a:t>
            </a:r>
            <a:r>
              <a:rPr lang="he-IL" sz="2400" dirty="0">
                <a:highlight>
                  <a:srgbClr val="FF0000"/>
                </a:highlight>
              </a:rPr>
              <a:t>אילן בן זאב וגל מלכה</a:t>
            </a:r>
            <a:endParaRPr lang="he-IL" sz="2400" b="1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48201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2">
            <a:extLst>
              <a:ext uri="{FF2B5EF4-FFF2-40B4-BE49-F238E27FC236}">
                <a16:creationId xmlns:a16="http://schemas.microsoft.com/office/drawing/2014/main" id="{25CD00EB-60A7-B3A3-4F65-3BC38425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e-IL" sz="6000" b="1" u="sng" dirty="0">
                <a:solidFill>
                  <a:schemeClr val="bg1"/>
                </a:solidFill>
              </a:rPr>
              <a:t>כיצד יראו הדפים?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C54B8FD8-06C9-CBB0-CA78-3DD39D74D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96" y="1791716"/>
            <a:ext cx="7106478" cy="4887379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9CCDC0A2-C628-4C76-D16A-491E26474120}"/>
              </a:ext>
            </a:extLst>
          </p:cNvPr>
          <p:cNvSpPr txBox="1"/>
          <p:nvPr/>
        </p:nvSpPr>
        <p:spPr>
          <a:xfrm>
            <a:off x="8666922" y="1987826"/>
            <a:ext cx="3170582" cy="15081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200" b="1" u="sng" dirty="0">
                <a:solidFill>
                  <a:schemeClr val="bg1"/>
                </a:solidFill>
              </a:rPr>
              <a:t>Login Page:</a:t>
            </a:r>
          </a:p>
          <a:p>
            <a:pPr algn="ctr"/>
            <a:endParaRPr lang="he-IL" sz="2000" dirty="0">
              <a:solidFill>
                <a:schemeClr val="bg1"/>
              </a:solidFill>
            </a:endParaRPr>
          </a:p>
          <a:p>
            <a:pPr algn="r"/>
            <a:r>
              <a:rPr lang="he-IL" sz="2000" dirty="0">
                <a:solidFill>
                  <a:schemeClr val="bg1"/>
                </a:solidFill>
              </a:rPr>
              <a:t>דף דרכו יוכל המשתמש לבצע התחברות לאתר.</a:t>
            </a:r>
          </a:p>
        </p:txBody>
      </p:sp>
    </p:spTree>
    <p:extLst>
      <p:ext uri="{BB962C8B-B14F-4D97-AF65-F5344CB8AC3E}">
        <p14:creationId xmlns:p14="http://schemas.microsoft.com/office/powerpoint/2010/main" val="3517520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077FBFC-78F8-9F54-FF18-0E335067370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92D050"/>
          </a:solidFill>
        </p:spPr>
        <p:txBody>
          <a:bodyPr>
            <a:normAutofit/>
          </a:bodyPr>
          <a:lstStyle/>
          <a:p>
            <a:pPr algn="ctr"/>
            <a:r>
              <a:rPr lang="he-IL" sz="6000" b="1" u="sng" dirty="0">
                <a:solidFill>
                  <a:schemeClr val="bg1"/>
                </a:solidFill>
              </a:rPr>
              <a:t>כיצד יראו הדפים?</a:t>
            </a:r>
          </a:p>
        </p:txBody>
      </p:sp>
      <p:pic>
        <p:nvPicPr>
          <p:cNvPr id="4" name="תמונה 3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7D621768-D7FC-B433-7F60-D9D742A9B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11" y="1798116"/>
            <a:ext cx="7082889" cy="4920735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B14CA7A-9010-431C-85E4-82151F296B73}"/>
              </a:ext>
            </a:extLst>
          </p:cNvPr>
          <p:cNvSpPr txBox="1"/>
          <p:nvPr/>
        </p:nvSpPr>
        <p:spPr>
          <a:xfrm>
            <a:off x="8201025" y="1924050"/>
            <a:ext cx="3771900" cy="29238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200" b="1" u="sng" dirty="0">
                <a:solidFill>
                  <a:schemeClr val="bg1"/>
                </a:solidFill>
              </a:rPr>
              <a:t>Home Page:</a:t>
            </a:r>
            <a:endParaRPr lang="he-IL" sz="3200" b="1" u="sng" dirty="0">
              <a:solidFill>
                <a:schemeClr val="bg1"/>
              </a:solidFill>
            </a:endParaRPr>
          </a:p>
          <a:p>
            <a:pPr algn="ctr"/>
            <a:endParaRPr lang="he-IL" sz="3200" b="1" u="sng" dirty="0">
              <a:solidFill>
                <a:schemeClr val="bg1"/>
              </a:solidFill>
            </a:endParaRPr>
          </a:p>
          <a:p>
            <a:pPr algn="r"/>
            <a:r>
              <a:rPr lang="he-IL" sz="2000" dirty="0">
                <a:solidFill>
                  <a:schemeClr val="bg1"/>
                </a:solidFill>
              </a:rPr>
              <a:t>דף המשמש כדף נחיתה, דרכו יוכל המשתמש לבצע את כל הפעולות הרצויות, לצפות במסלול האחרון שיצר במידה וקיים. בתחתית העמוד יהיו מדריכים ולינקים אינפורמטיביים.</a:t>
            </a:r>
          </a:p>
        </p:txBody>
      </p:sp>
    </p:spTree>
    <p:extLst>
      <p:ext uri="{BB962C8B-B14F-4D97-AF65-F5344CB8AC3E}">
        <p14:creationId xmlns:p14="http://schemas.microsoft.com/office/powerpoint/2010/main" val="4125215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344BBC3-2E59-BAAA-9A80-1B7A0AB3E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e-IL" sz="6000" b="1" u="sng" dirty="0">
                <a:solidFill>
                  <a:schemeClr val="bg1"/>
                </a:solidFill>
              </a:rPr>
              <a:t>כיצד יראו הדפים?</a:t>
            </a: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1B780751-85B2-1228-E283-51AD458AD265}"/>
              </a:ext>
            </a:extLst>
          </p:cNvPr>
          <p:cNvSpPr txBox="1"/>
          <p:nvPr/>
        </p:nvSpPr>
        <p:spPr>
          <a:xfrm>
            <a:off x="8225442" y="1888435"/>
            <a:ext cx="3721393" cy="38472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200" b="1" u="sng" dirty="0">
                <a:solidFill>
                  <a:schemeClr val="bg1"/>
                </a:solidFill>
              </a:rPr>
              <a:t>Create Route Page:</a:t>
            </a:r>
          </a:p>
          <a:p>
            <a:pPr algn="ctr"/>
            <a:endParaRPr lang="en-US" sz="3200" b="1" u="sng" dirty="0">
              <a:solidFill>
                <a:schemeClr val="bg1"/>
              </a:solidFill>
            </a:endParaRPr>
          </a:p>
          <a:p>
            <a:pPr algn="r" rtl="1"/>
            <a:r>
              <a:rPr lang="he-IL" sz="2000" dirty="0">
                <a:solidFill>
                  <a:schemeClr val="bg1"/>
                </a:solidFill>
              </a:rPr>
              <a:t>דף בו המשתמש יוכל ליצור מסלול חדש. המשתמש יוכל לחפש אטרקציות רצויות. החיפוש מתבצע עם </a:t>
            </a:r>
            <a:r>
              <a:rPr lang="en-US" sz="2000" dirty="0">
                <a:solidFill>
                  <a:schemeClr val="bg1"/>
                </a:solidFill>
              </a:rPr>
              <a:t>Auto Complete</a:t>
            </a:r>
            <a:r>
              <a:rPr lang="he-IL" sz="2000" dirty="0">
                <a:solidFill>
                  <a:schemeClr val="bg1"/>
                </a:solidFill>
              </a:rPr>
              <a:t> אשר יקל על המשתמש במציאת האטרקציה הרצויה.</a:t>
            </a:r>
          </a:p>
          <a:p>
            <a:pPr algn="r" rtl="1"/>
            <a:r>
              <a:rPr lang="he-IL" sz="2000" dirty="0">
                <a:solidFill>
                  <a:schemeClr val="bg1"/>
                </a:solidFill>
              </a:rPr>
              <a:t>בתחתית העמוד יוכל המשתמש לראות את האטרקציות שבחר עד כה.</a:t>
            </a:r>
          </a:p>
        </p:txBody>
      </p:sp>
      <p:pic>
        <p:nvPicPr>
          <p:cNvPr id="7" name="תמונה 6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1850BE46-365D-CA6A-89FB-8C533A5AC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58" y="1798983"/>
            <a:ext cx="7133071" cy="49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93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C7D5F34-232E-66B0-C901-41102F341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e-IL" sz="6000" b="1" u="sng" dirty="0">
                <a:solidFill>
                  <a:schemeClr val="bg1"/>
                </a:solidFill>
              </a:rPr>
              <a:t>כיצד יראו הדפים?</a:t>
            </a: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385AB138-2654-4301-775C-50108F5DDE06}"/>
              </a:ext>
            </a:extLst>
          </p:cNvPr>
          <p:cNvSpPr txBox="1"/>
          <p:nvPr/>
        </p:nvSpPr>
        <p:spPr>
          <a:xfrm>
            <a:off x="519112" y="3705225"/>
            <a:ext cx="11153775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3200" b="1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6" name="תמונה 5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228AB4CA-B602-CEA1-EA5A-18558030D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75" y="1800843"/>
            <a:ext cx="7126356" cy="4927948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775795BA-C233-BC6A-34B7-3BCC276D1AF4}"/>
              </a:ext>
            </a:extLst>
          </p:cNvPr>
          <p:cNvSpPr txBox="1"/>
          <p:nvPr/>
        </p:nvSpPr>
        <p:spPr>
          <a:xfrm>
            <a:off x="8010939" y="1958009"/>
            <a:ext cx="4035287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200" b="1" u="sng" dirty="0">
                <a:solidFill>
                  <a:schemeClr val="bg1"/>
                </a:solidFill>
              </a:rPr>
              <a:t>My routes page:</a:t>
            </a:r>
          </a:p>
          <a:p>
            <a:pPr algn="ctr"/>
            <a:endParaRPr lang="en-US" sz="3200" b="1" u="sng" dirty="0">
              <a:solidFill>
                <a:schemeClr val="bg1"/>
              </a:solidFill>
            </a:endParaRPr>
          </a:p>
          <a:p>
            <a:pPr algn="r" rtl="1"/>
            <a:r>
              <a:rPr lang="he-IL" sz="2000" dirty="0">
                <a:solidFill>
                  <a:schemeClr val="bg1"/>
                </a:solidFill>
              </a:rPr>
              <a:t>דף בו יוכל המשתמש לצפות במסלולים שיצר עד כה.</a:t>
            </a:r>
          </a:p>
          <a:p>
            <a:pPr algn="r" rtl="1"/>
            <a:r>
              <a:rPr lang="he-IL" sz="2000" dirty="0">
                <a:solidFill>
                  <a:schemeClr val="bg1"/>
                </a:solidFill>
              </a:rPr>
              <a:t>המשתמש יוכל לבחור לערוך או למחוק מסלול.</a:t>
            </a:r>
          </a:p>
        </p:txBody>
      </p:sp>
    </p:spTree>
    <p:extLst>
      <p:ext uri="{BB962C8B-B14F-4D97-AF65-F5344CB8AC3E}">
        <p14:creationId xmlns:p14="http://schemas.microsoft.com/office/powerpoint/2010/main" val="3204150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281240B-60AA-423B-A942-18811A453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e-IL" sz="6000" b="1" u="sng" dirty="0">
                <a:solidFill>
                  <a:schemeClr val="bg1"/>
                </a:solidFill>
              </a:rPr>
              <a:t>קשיים בפרויקט</a:t>
            </a: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B2C4B19C-042F-71F7-25B1-CC8E38338405}"/>
              </a:ext>
            </a:extLst>
          </p:cNvPr>
          <p:cNvSpPr txBox="1"/>
          <p:nvPr/>
        </p:nvSpPr>
        <p:spPr>
          <a:xfrm>
            <a:off x="628650" y="2084832"/>
            <a:ext cx="11049000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3200" b="1" dirty="0">
                <a:solidFill>
                  <a:schemeClr val="bg1"/>
                </a:solidFill>
              </a:rPr>
              <a:t>פיתוח האלגוריתם – </a:t>
            </a:r>
            <a:r>
              <a:rPr lang="he-IL" sz="3200" dirty="0">
                <a:solidFill>
                  <a:schemeClr val="bg1"/>
                </a:solidFill>
              </a:rPr>
              <a:t>לאלגוריתם יש משקל רב בפרויקט ולכן ברצוננו לפתח אלגוריתם מורכב, חכם ויעיל.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endParaRPr lang="he-IL" sz="3200" b="1" dirty="0">
              <a:solidFill>
                <a:schemeClr val="bg1"/>
              </a:solidFill>
            </a:endParaRP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BE1142BE-C5C2-0642-4373-16A4615C5530}"/>
              </a:ext>
            </a:extLst>
          </p:cNvPr>
          <p:cNvSpPr txBox="1"/>
          <p:nvPr/>
        </p:nvSpPr>
        <p:spPr>
          <a:xfrm>
            <a:off x="590550" y="3584448"/>
            <a:ext cx="11125200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3200" b="1" dirty="0">
                <a:solidFill>
                  <a:schemeClr val="bg1"/>
                </a:solidFill>
              </a:rPr>
              <a:t>עבודה מול </a:t>
            </a:r>
            <a:r>
              <a:rPr lang="en-US" sz="3200" b="1" dirty="0">
                <a:solidFill>
                  <a:schemeClr val="bg1"/>
                </a:solidFill>
              </a:rPr>
              <a:t>Google</a:t>
            </a:r>
            <a:r>
              <a:rPr lang="he-IL" sz="3200" b="1" dirty="0">
                <a:solidFill>
                  <a:schemeClr val="bg1"/>
                </a:solidFill>
              </a:rPr>
              <a:t> – </a:t>
            </a:r>
            <a:r>
              <a:rPr lang="he-IL" sz="3200" dirty="0">
                <a:solidFill>
                  <a:schemeClr val="bg1"/>
                </a:solidFill>
              </a:rPr>
              <a:t>עבודה ולמידה של ה-</a:t>
            </a:r>
            <a:r>
              <a:rPr lang="en-US" sz="3200" dirty="0">
                <a:solidFill>
                  <a:schemeClr val="bg1"/>
                </a:solidFill>
              </a:rPr>
              <a:t>API</a:t>
            </a:r>
            <a:r>
              <a:rPr lang="he-IL" sz="3200" dirty="0">
                <a:solidFill>
                  <a:schemeClr val="bg1"/>
                </a:solidFill>
              </a:rPr>
              <a:t> מורכבת מאוד ולוקחת זמן רב מהצפוי.</a:t>
            </a:r>
            <a:endParaRPr lang="he-IL" sz="3200" b="1" dirty="0">
              <a:solidFill>
                <a:schemeClr val="bg1"/>
              </a:solidFill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92F94C62-546F-48F2-1812-8F083BF587F1}"/>
              </a:ext>
            </a:extLst>
          </p:cNvPr>
          <p:cNvSpPr txBox="1"/>
          <p:nvPr/>
        </p:nvSpPr>
        <p:spPr>
          <a:xfrm>
            <a:off x="1024128" y="5110480"/>
            <a:ext cx="10653522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3200" b="1" dirty="0">
                <a:solidFill>
                  <a:schemeClr val="bg1"/>
                </a:solidFill>
              </a:rPr>
              <a:t>פיתוח האתר – </a:t>
            </a:r>
            <a:r>
              <a:rPr lang="he-IL" sz="3200" dirty="0">
                <a:solidFill>
                  <a:schemeClr val="bg1"/>
                </a:solidFill>
              </a:rPr>
              <a:t>יצירת ממשק קל להבנה ונוח לתפעול. הממשק כולל עבודה מול מפות ומסלולים (דבר לא אינטואיטיבי למשתמש הפשוט).</a:t>
            </a:r>
          </a:p>
        </p:txBody>
      </p:sp>
    </p:spTree>
    <p:extLst>
      <p:ext uri="{BB962C8B-B14F-4D97-AF65-F5344CB8AC3E}">
        <p14:creationId xmlns:p14="http://schemas.microsoft.com/office/powerpoint/2010/main" val="678493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6B1EB73-F74A-6230-5EEA-E42832541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e-IL" sz="6000" b="1" u="sng" dirty="0">
                <a:solidFill>
                  <a:schemeClr val="bg1"/>
                </a:solidFill>
              </a:rPr>
              <a:t>מה נשאר לנו?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55BD5534-2B7B-5825-2D55-5641691C3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37" y="2445440"/>
            <a:ext cx="1973303" cy="2405270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722DF820-89DA-BD41-B75E-377313A03D5E}"/>
              </a:ext>
            </a:extLst>
          </p:cNvPr>
          <p:cNvSpPr txBox="1"/>
          <p:nvPr/>
        </p:nvSpPr>
        <p:spPr>
          <a:xfrm>
            <a:off x="3086100" y="2084832"/>
            <a:ext cx="8810625" cy="39703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800" dirty="0">
                <a:solidFill>
                  <a:schemeClr val="bg1"/>
                </a:solidFill>
              </a:rPr>
              <a:t>סיום למידה ועבודה מול ה-</a:t>
            </a:r>
            <a:r>
              <a:rPr lang="en-US" sz="2800" dirty="0">
                <a:solidFill>
                  <a:schemeClr val="bg1"/>
                </a:solidFill>
              </a:rPr>
              <a:t>API</a:t>
            </a:r>
            <a:r>
              <a:rPr lang="he-IL" sz="2800" dirty="0">
                <a:solidFill>
                  <a:schemeClr val="bg1"/>
                </a:solidFill>
              </a:rPr>
              <a:t> של </a:t>
            </a:r>
            <a:r>
              <a:rPr lang="en-US" sz="2800" dirty="0">
                <a:solidFill>
                  <a:schemeClr val="bg1"/>
                </a:solidFill>
              </a:rPr>
              <a:t>Google</a:t>
            </a:r>
            <a:r>
              <a:rPr lang="he-IL" sz="2800" dirty="0">
                <a:solidFill>
                  <a:schemeClr val="bg1"/>
                </a:solidFill>
              </a:rPr>
              <a:t>.</a:t>
            </a:r>
          </a:p>
          <a:p>
            <a:pPr algn="r" rtl="1"/>
            <a:endParaRPr lang="he-IL" sz="2800" dirty="0">
              <a:solidFill>
                <a:schemeClr val="bg1"/>
              </a:solidFill>
            </a:endParaRPr>
          </a:p>
          <a:p>
            <a:pPr algn="r" rtl="1"/>
            <a:r>
              <a:rPr lang="he-IL" sz="2800" dirty="0">
                <a:solidFill>
                  <a:schemeClr val="bg1"/>
                </a:solidFill>
              </a:rPr>
              <a:t>פיתוח האלגוריתם ושילובו בקוד.</a:t>
            </a:r>
          </a:p>
          <a:p>
            <a:pPr algn="r" rtl="1"/>
            <a:endParaRPr lang="he-IL" sz="2800" dirty="0">
              <a:solidFill>
                <a:schemeClr val="bg1"/>
              </a:solidFill>
            </a:endParaRPr>
          </a:p>
          <a:p>
            <a:pPr algn="r" rtl="1"/>
            <a:r>
              <a:rPr lang="he-IL" sz="2800" dirty="0">
                <a:solidFill>
                  <a:schemeClr val="bg1"/>
                </a:solidFill>
              </a:rPr>
              <a:t>פיתוח דפי האתר השונים.</a:t>
            </a:r>
          </a:p>
          <a:p>
            <a:pPr algn="r" rtl="1"/>
            <a:endParaRPr lang="he-IL" sz="2800" dirty="0">
              <a:solidFill>
                <a:schemeClr val="bg1"/>
              </a:solidFill>
            </a:endParaRPr>
          </a:p>
          <a:p>
            <a:pPr algn="r" rtl="1"/>
            <a:r>
              <a:rPr lang="he-IL" sz="2800" dirty="0">
                <a:solidFill>
                  <a:schemeClr val="bg1"/>
                </a:solidFill>
              </a:rPr>
              <a:t>ביצוע טסטים מתאימים (</a:t>
            </a:r>
            <a:r>
              <a:rPr lang="en-US" sz="2800" dirty="0">
                <a:solidFill>
                  <a:schemeClr val="bg1"/>
                </a:solidFill>
              </a:rPr>
              <a:t>User tests and Algorithm tests</a:t>
            </a:r>
            <a:r>
              <a:rPr lang="he-IL" sz="2800" dirty="0">
                <a:solidFill>
                  <a:schemeClr val="bg1"/>
                </a:solidFill>
              </a:rPr>
              <a:t>).</a:t>
            </a:r>
          </a:p>
          <a:p>
            <a:pPr algn="r" rtl="1"/>
            <a:endParaRPr lang="he-IL" sz="2800" dirty="0">
              <a:solidFill>
                <a:schemeClr val="bg1"/>
              </a:solidFill>
            </a:endParaRPr>
          </a:p>
          <a:p>
            <a:pPr algn="r" rtl="1"/>
            <a:endParaRPr lang="he-I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52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04C0BC6-B04D-4459-B721-9C030C392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2F024E-D853-479C-B5A9-08293A2D7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תרשים 5">
            <a:extLst>
              <a:ext uri="{FF2B5EF4-FFF2-40B4-BE49-F238E27FC236}">
                <a16:creationId xmlns:a16="http://schemas.microsoft.com/office/drawing/2014/main" id="{EE28F496-4D16-E7E6-799B-794A26030E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9561508"/>
              </p:ext>
            </p:extLst>
          </p:nvPr>
        </p:nvGraphicFramePr>
        <p:xfrm>
          <a:off x="643467" y="643467"/>
          <a:ext cx="10905066" cy="5571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97621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2">
            <a:extLst>
              <a:ext uri="{FF2B5EF4-FFF2-40B4-BE49-F238E27FC236}">
                <a16:creationId xmlns:a16="http://schemas.microsoft.com/office/drawing/2014/main" id="{A5B69D70-39F0-7576-D901-40A88AEF6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e-IL" sz="6000" b="1" u="sng" dirty="0">
                <a:solidFill>
                  <a:schemeClr val="bg1"/>
                </a:solidFill>
              </a:rPr>
              <a:t>לפני שנתחיל...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81DACC4-D1E7-797D-7078-78A894819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375" y="2206487"/>
            <a:ext cx="3180521" cy="3180521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0D98F1DF-8C2E-CF61-0B24-0D9833D93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386" y="2206487"/>
            <a:ext cx="3405489" cy="3405489"/>
          </a:xfrm>
          <a:prstGeom prst="rect">
            <a:avLst/>
          </a:prstGeom>
        </p:spPr>
      </p:pic>
      <p:sp>
        <p:nvSpPr>
          <p:cNvPr id="10" name="חץ: ימינה 9">
            <a:extLst>
              <a:ext uri="{FF2B5EF4-FFF2-40B4-BE49-F238E27FC236}">
                <a16:creationId xmlns:a16="http://schemas.microsoft.com/office/drawing/2014/main" id="{69740D7B-8900-1554-3C95-53079A382286}"/>
              </a:ext>
            </a:extLst>
          </p:cNvPr>
          <p:cNvSpPr/>
          <p:nvPr/>
        </p:nvSpPr>
        <p:spPr>
          <a:xfrm>
            <a:off x="5267325" y="3000375"/>
            <a:ext cx="2781300" cy="428625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חץ: שמאלה 10">
            <a:extLst>
              <a:ext uri="{FF2B5EF4-FFF2-40B4-BE49-F238E27FC236}">
                <a16:creationId xmlns:a16="http://schemas.microsoft.com/office/drawing/2014/main" id="{7A191A8B-F251-3F47-BB43-46D2DE94B2C1}"/>
              </a:ext>
            </a:extLst>
          </p:cNvPr>
          <p:cNvSpPr/>
          <p:nvPr/>
        </p:nvSpPr>
        <p:spPr>
          <a:xfrm>
            <a:off x="5176166" y="4222888"/>
            <a:ext cx="2781300" cy="428625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960A5B55-CC6E-E27C-EAA9-77A272D4306E}"/>
              </a:ext>
            </a:extLst>
          </p:cNvPr>
          <p:cNvSpPr txBox="1"/>
          <p:nvPr/>
        </p:nvSpPr>
        <p:spPr>
          <a:xfrm>
            <a:off x="5606234" y="2291357"/>
            <a:ext cx="1921163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From</a:t>
            </a:r>
            <a:endParaRPr lang="he-IL" sz="5400" dirty="0">
              <a:solidFill>
                <a:schemeClr val="bg1"/>
              </a:solidFill>
            </a:endParaRP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09E1AAA3-7529-0588-D1FE-DCDB2101C5B9}"/>
              </a:ext>
            </a:extLst>
          </p:cNvPr>
          <p:cNvSpPr txBox="1"/>
          <p:nvPr/>
        </p:nvSpPr>
        <p:spPr>
          <a:xfrm>
            <a:off x="5566478" y="3546910"/>
            <a:ext cx="2069184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To</a:t>
            </a:r>
            <a:endParaRPr lang="he-IL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3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3">
            <a:extLst>
              <a:ext uri="{FF2B5EF4-FFF2-40B4-BE49-F238E27FC236}">
                <a16:creationId xmlns:a16="http://schemas.microsoft.com/office/drawing/2014/main" id="{A79AEF6B-06D8-FC62-CC9F-01B458E04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he-IL" sz="6600" b="1" u="sng" dirty="0">
                <a:solidFill>
                  <a:schemeClr val="bg1"/>
                </a:solidFill>
              </a:rPr>
              <a:t>נושא הפרויקט</a:t>
            </a:r>
            <a:br>
              <a:rPr lang="he-IL" sz="6600" b="1" u="sng" dirty="0">
                <a:solidFill>
                  <a:schemeClr val="bg1"/>
                </a:solidFill>
              </a:rPr>
            </a:br>
            <a:endParaRPr lang="he-IL" sz="6600" b="1" u="sng" dirty="0">
              <a:solidFill>
                <a:schemeClr val="bg1"/>
              </a:solidFill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4BBE5004-00F6-227F-3323-D6C44553C300}"/>
              </a:ext>
            </a:extLst>
          </p:cNvPr>
          <p:cNvSpPr txBox="1"/>
          <p:nvPr/>
        </p:nvSpPr>
        <p:spPr>
          <a:xfrm>
            <a:off x="285750" y="1666875"/>
            <a:ext cx="11601450" cy="784830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2800" dirty="0">
                <a:solidFill>
                  <a:schemeClr val="bg1"/>
                </a:solidFill>
              </a:rPr>
              <a:t>פיתוח אתר אינטרנט שיאפשר לנו לתכנן מסלול בחופשה בקלות ובמהירות.</a:t>
            </a:r>
          </a:p>
          <a:p>
            <a:pPr algn="r" rtl="1"/>
            <a:endParaRPr lang="he-IL" sz="2800" dirty="0">
              <a:solidFill>
                <a:schemeClr val="bg1"/>
              </a:solidFill>
            </a:endParaRPr>
          </a:p>
          <a:p>
            <a:pPr algn="r" rtl="1"/>
            <a:r>
              <a:rPr lang="he-IL" sz="2800" dirty="0">
                <a:solidFill>
                  <a:schemeClr val="bg1"/>
                </a:solidFill>
              </a:rPr>
              <a:t> כל מה שהמשתמש צריך לדעת זה באיזה אטרקציות הוא רוצה לבקר.</a:t>
            </a:r>
          </a:p>
          <a:p>
            <a:pPr algn="r" rtl="1"/>
            <a:endParaRPr lang="he-IL" sz="2800" dirty="0">
              <a:solidFill>
                <a:schemeClr val="bg1"/>
              </a:solidFill>
            </a:endParaRPr>
          </a:p>
          <a:p>
            <a:pPr algn="r" rtl="1"/>
            <a:r>
              <a:rPr lang="he-IL" sz="2800" dirty="0">
                <a:solidFill>
                  <a:schemeClr val="bg1"/>
                </a:solidFill>
              </a:rPr>
              <a:t> בעזרת הכלי שנפתח המשתמש יוכל לבנות עבורו מסלול אשר ימקסם </a:t>
            </a:r>
          </a:p>
          <a:p>
            <a:pPr algn="r" rtl="1"/>
            <a:endParaRPr lang="he-IL" sz="2800" dirty="0">
              <a:solidFill>
                <a:schemeClr val="bg1"/>
              </a:solidFill>
            </a:endParaRPr>
          </a:p>
          <a:p>
            <a:pPr algn="r" rtl="1"/>
            <a:r>
              <a:rPr lang="he-IL" sz="2800" dirty="0">
                <a:solidFill>
                  <a:schemeClr val="bg1"/>
                </a:solidFill>
              </a:rPr>
              <a:t>עבורו את החופשה.</a:t>
            </a:r>
          </a:p>
          <a:p>
            <a:pPr algn="r" rtl="1"/>
            <a:r>
              <a:rPr lang="he-IL" sz="2800" dirty="0">
                <a:solidFill>
                  <a:schemeClr val="bg1"/>
                </a:solidFill>
              </a:rPr>
              <a:t>	</a:t>
            </a:r>
          </a:p>
          <a:p>
            <a:pPr algn="r" rtl="1"/>
            <a:r>
              <a:rPr lang="he-IL" sz="2800" dirty="0">
                <a:solidFill>
                  <a:schemeClr val="bg1"/>
                </a:solidFill>
              </a:rPr>
              <a:t>	  כיום אין פתרון העונה לצורך זה, הפתרונות כיום - </a:t>
            </a:r>
          </a:p>
          <a:p>
            <a:pPr algn="r" rtl="1"/>
            <a:r>
              <a:rPr lang="he-IL" sz="2800" dirty="0">
                <a:solidFill>
                  <a:schemeClr val="bg1"/>
                </a:solidFill>
              </a:rPr>
              <a:t>	</a:t>
            </a:r>
          </a:p>
          <a:p>
            <a:pPr algn="ctr" rtl="1"/>
            <a:endParaRPr lang="he-IL" sz="2800" dirty="0">
              <a:solidFill>
                <a:schemeClr val="bg1"/>
              </a:solidFill>
            </a:endParaRPr>
          </a:p>
          <a:p>
            <a:pPr algn="ctr" rtl="1"/>
            <a:endParaRPr lang="he-IL" sz="2800" dirty="0">
              <a:solidFill>
                <a:schemeClr val="bg1"/>
              </a:solidFill>
            </a:endParaRPr>
          </a:p>
          <a:p>
            <a:pPr algn="ctr" rtl="1"/>
            <a:endParaRPr lang="he-IL" sz="2800" dirty="0">
              <a:solidFill>
                <a:schemeClr val="bg1"/>
              </a:solidFill>
            </a:endParaRPr>
          </a:p>
          <a:p>
            <a:pPr algn="ctr" rtl="1"/>
            <a:endParaRPr lang="he-IL" sz="2800" dirty="0">
              <a:solidFill>
                <a:schemeClr val="bg1"/>
              </a:solidFill>
            </a:endParaRPr>
          </a:p>
          <a:p>
            <a:pPr algn="ctr" rtl="1"/>
            <a:endParaRPr lang="he-IL" sz="2800" dirty="0">
              <a:solidFill>
                <a:schemeClr val="bg1"/>
              </a:solidFill>
            </a:endParaRPr>
          </a:p>
          <a:p>
            <a:pPr algn="ctr" rtl="1"/>
            <a:endParaRPr lang="he-IL" sz="2800" dirty="0">
              <a:solidFill>
                <a:schemeClr val="bg1"/>
              </a:solidFill>
            </a:endParaRPr>
          </a:p>
          <a:p>
            <a:pPr algn="ctr" rtl="1"/>
            <a:endParaRPr lang="he-IL" sz="2800" dirty="0">
              <a:solidFill>
                <a:schemeClr val="bg1"/>
              </a:solidFill>
            </a:endParaRPr>
          </a:p>
          <a:p>
            <a:pPr algn="r" rtl="1"/>
            <a:endParaRPr lang="he-I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235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590561B-4409-9CA9-1D41-0EF1677A7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e-IL" sz="6000" b="1" u="sng">
                <a:solidFill>
                  <a:schemeClr val="bg1"/>
                </a:solidFill>
              </a:rPr>
              <a:t>פתרונות קיימים</a:t>
            </a:r>
            <a:endParaRPr lang="he-IL" sz="6000" b="1" u="sng" dirty="0">
              <a:solidFill>
                <a:schemeClr val="bg1"/>
              </a:solidFill>
            </a:endParaRP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A0117107-0FB1-AC6F-E1DE-A137B5A914EB}"/>
              </a:ext>
            </a:extLst>
          </p:cNvPr>
          <p:cNvSpPr txBox="1"/>
          <p:nvPr/>
        </p:nvSpPr>
        <p:spPr>
          <a:xfrm>
            <a:off x="4810125" y="2084832"/>
            <a:ext cx="7058025" cy="403187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3200" dirty="0">
                <a:solidFill>
                  <a:schemeClr val="bg1"/>
                </a:solidFill>
              </a:rPr>
              <a:t>אחד הפתרונות הקיימים כיום הוא </a:t>
            </a:r>
            <a:r>
              <a:rPr lang="en-US" sz="3200" dirty="0">
                <a:solidFill>
                  <a:schemeClr val="bg1"/>
                </a:solidFill>
              </a:rPr>
              <a:t>Google</a:t>
            </a:r>
            <a:r>
              <a:rPr lang="he-IL" sz="3200" dirty="0">
                <a:solidFill>
                  <a:schemeClr val="bg1"/>
                </a:solidFill>
              </a:rPr>
              <a:t>. בעזרתו ניתן ליצור מסלול תוך הכנסת אטרקציות רצויות, אך אין שליטה על יצירת המסלול.</a:t>
            </a:r>
          </a:p>
          <a:p>
            <a:pPr algn="r" rtl="1"/>
            <a:r>
              <a:rPr lang="he-IL" sz="3200" dirty="0">
                <a:solidFill>
                  <a:schemeClr val="bg1"/>
                </a:solidFill>
              </a:rPr>
              <a:t>המסלול נבנה על פי סדר הכנסת האטרקציות ולא נלקחים בחשבון פרמטרים כגון מרחק, זמן הגעה ועוד.</a:t>
            </a:r>
          </a:p>
          <a:p>
            <a:pPr algn="r" rtl="1"/>
            <a:endParaRPr lang="he-IL" sz="3200" dirty="0">
              <a:solidFill>
                <a:schemeClr val="bg1"/>
              </a:solidFill>
            </a:endParaRPr>
          </a:p>
        </p:txBody>
      </p:sp>
      <p:pic>
        <p:nvPicPr>
          <p:cNvPr id="18" name="תמונה 17">
            <a:extLst>
              <a:ext uri="{FF2B5EF4-FFF2-40B4-BE49-F238E27FC236}">
                <a16:creationId xmlns:a16="http://schemas.microsoft.com/office/drawing/2014/main" id="{18EC0ED8-38D7-55C3-2FF8-AE1888BB5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1826421"/>
            <a:ext cx="4021175" cy="391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364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56686E9-A891-68BC-4084-D7E23DCCB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e-IL" sz="6000" b="1" u="sng" dirty="0">
                <a:solidFill>
                  <a:schemeClr val="bg1"/>
                </a:solidFill>
              </a:rPr>
              <a:t>פתרונות קיימים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588B2380-0031-C2AF-BAE7-F9E4AB1F9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14" y="2164080"/>
            <a:ext cx="3795246" cy="3795246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2FD627D9-0A22-A3F7-4071-25CFA294B123}"/>
              </a:ext>
            </a:extLst>
          </p:cNvPr>
          <p:cNvSpPr txBox="1"/>
          <p:nvPr/>
        </p:nvSpPr>
        <p:spPr>
          <a:xfrm>
            <a:off x="5232400" y="1971040"/>
            <a:ext cx="6563360" cy="25545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3200" dirty="0">
                <a:solidFill>
                  <a:schemeClr val="bg1"/>
                </a:solidFill>
              </a:rPr>
              <a:t>פתרון נוסף הוא </a:t>
            </a:r>
            <a:r>
              <a:rPr lang="en-US" sz="3200" dirty="0" err="1">
                <a:solidFill>
                  <a:schemeClr val="bg1"/>
                </a:solidFill>
              </a:rPr>
              <a:t>Tripadvisor</a:t>
            </a:r>
            <a:r>
              <a:rPr lang="he-IL" sz="3200" dirty="0">
                <a:solidFill>
                  <a:schemeClr val="bg1"/>
                </a:solidFill>
              </a:rPr>
              <a:t>.</a:t>
            </a:r>
          </a:p>
          <a:p>
            <a:pPr algn="r" rtl="1"/>
            <a:r>
              <a:rPr lang="he-IL" sz="3200" dirty="0">
                <a:solidFill>
                  <a:schemeClr val="bg1"/>
                </a:solidFill>
              </a:rPr>
              <a:t>בעזרתו ניתן לחפש אטרקציות שונות ולראות ביקורות גולשים.</a:t>
            </a:r>
          </a:p>
          <a:p>
            <a:pPr algn="r" rtl="1"/>
            <a:r>
              <a:rPr lang="he-IL" sz="3200" dirty="0">
                <a:solidFill>
                  <a:schemeClr val="bg1"/>
                </a:solidFill>
              </a:rPr>
              <a:t>לא ניתן לתכנן מסלול עם </a:t>
            </a:r>
            <a:r>
              <a:rPr lang="en-US" sz="3200" dirty="0" err="1">
                <a:solidFill>
                  <a:schemeClr val="bg1"/>
                </a:solidFill>
              </a:rPr>
              <a:t>Tripadvisor</a:t>
            </a:r>
            <a:r>
              <a:rPr lang="he-IL" sz="3200" dirty="0">
                <a:solidFill>
                  <a:schemeClr val="bg1"/>
                </a:solidFill>
              </a:rPr>
              <a:t> כלל.</a:t>
            </a:r>
          </a:p>
        </p:txBody>
      </p:sp>
    </p:spTree>
    <p:extLst>
      <p:ext uri="{BB962C8B-B14F-4D97-AF65-F5344CB8AC3E}">
        <p14:creationId xmlns:p14="http://schemas.microsoft.com/office/powerpoint/2010/main" val="1850885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F4D12AB-B182-B5CA-5745-552B5B5BC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e-IL" sz="6000" b="1" u="sng" dirty="0">
                <a:solidFill>
                  <a:schemeClr val="bg1"/>
                </a:solidFill>
              </a:rPr>
              <a:t>פתרונות קיימים</a:t>
            </a: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401ED191-C7AB-17FD-79E0-3C40761CBD1B}"/>
              </a:ext>
            </a:extLst>
          </p:cNvPr>
          <p:cNvSpPr txBox="1"/>
          <p:nvPr/>
        </p:nvSpPr>
        <p:spPr>
          <a:xfrm>
            <a:off x="4927600" y="2084832"/>
            <a:ext cx="6878320" cy="30469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3200" dirty="0">
                <a:solidFill>
                  <a:schemeClr val="bg1"/>
                </a:solidFill>
              </a:rPr>
              <a:t>קיים עוד פתרון בשם </a:t>
            </a:r>
            <a:r>
              <a:rPr lang="en-US" sz="3200" dirty="0" err="1">
                <a:solidFill>
                  <a:schemeClr val="bg1"/>
                </a:solidFill>
              </a:rPr>
              <a:t>inspirock</a:t>
            </a:r>
            <a:r>
              <a:rPr lang="he-IL" sz="3200" dirty="0">
                <a:solidFill>
                  <a:schemeClr val="bg1"/>
                </a:solidFill>
              </a:rPr>
              <a:t>.</a:t>
            </a:r>
          </a:p>
          <a:p>
            <a:pPr algn="r" rtl="1"/>
            <a:r>
              <a:rPr lang="he-IL" sz="3200" dirty="0">
                <a:solidFill>
                  <a:schemeClr val="bg1"/>
                </a:solidFill>
              </a:rPr>
              <a:t>בעזרתו ניתן לבנות מסלול, אך המסלול בדומה ל-</a:t>
            </a:r>
            <a:r>
              <a:rPr lang="en-US" sz="3200" dirty="0">
                <a:solidFill>
                  <a:schemeClr val="bg1"/>
                </a:solidFill>
              </a:rPr>
              <a:t>Google</a:t>
            </a:r>
            <a:r>
              <a:rPr lang="he-IL" sz="3200" dirty="0">
                <a:solidFill>
                  <a:schemeClr val="bg1"/>
                </a:solidFill>
              </a:rPr>
              <a:t> הוא </a:t>
            </a:r>
            <a:r>
              <a:rPr lang="he-IL" sz="3200" dirty="0" err="1">
                <a:solidFill>
                  <a:schemeClr val="bg1"/>
                </a:solidFill>
              </a:rPr>
              <a:t>מתעדף</a:t>
            </a:r>
            <a:r>
              <a:rPr lang="he-IL" sz="3200" dirty="0">
                <a:solidFill>
                  <a:schemeClr val="bg1"/>
                </a:solidFill>
              </a:rPr>
              <a:t> את סדר האטרקציות על פי הכנסתם.</a:t>
            </a:r>
          </a:p>
          <a:p>
            <a:pPr algn="r" rtl="1"/>
            <a:r>
              <a:rPr lang="he-IL" sz="3200" dirty="0">
                <a:solidFill>
                  <a:schemeClr val="bg1"/>
                </a:solidFill>
              </a:rPr>
              <a:t>לא ניתן לחפש עסקים, מסעדות</a:t>
            </a:r>
          </a:p>
          <a:p>
            <a:pPr algn="r" rtl="1"/>
            <a:r>
              <a:rPr lang="he-IL" sz="3200" dirty="0">
                <a:solidFill>
                  <a:schemeClr val="bg1"/>
                </a:solidFill>
              </a:rPr>
              <a:t>ממשק משתמש לא ידידותי כלל.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E65B2C6F-B0F9-03EC-8FB1-181A5F0EF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20" y="2082801"/>
            <a:ext cx="3820159" cy="382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50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90B2FD9-5650-A70C-7590-AD67DF391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e-IL" sz="6000" b="1" u="sng" dirty="0">
                <a:solidFill>
                  <a:schemeClr val="bg1"/>
                </a:solidFill>
              </a:rPr>
              <a:t>הפתרון שלנו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418DF6ED-B19E-D487-62EA-614A8A344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1664212"/>
            <a:ext cx="4141241" cy="4878828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9739FFA4-8CB4-FA76-25BA-BC4F2D6126DF}"/>
              </a:ext>
            </a:extLst>
          </p:cNvPr>
          <p:cNvSpPr txBox="1"/>
          <p:nvPr/>
        </p:nvSpPr>
        <p:spPr>
          <a:xfrm>
            <a:off x="4754880" y="1841468"/>
            <a:ext cx="7101840" cy="452431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3200" dirty="0">
                <a:solidFill>
                  <a:schemeClr val="bg1"/>
                </a:solidFill>
              </a:rPr>
              <a:t>יצירת אתר אינטרנט שישלב את </a:t>
            </a:r>
            <a:r>
              <a:rPr lang="he-IL" sz="3200" dirty="0" err="1">
                <a:solidFill>
                  <a:schemeClr val="bg1"/>
                </a:solidFill>
              </a:rPr>
              <a:t>הכל</a:t>
            </a:r>
            <a:r>
              <a:rPr lang="he-IL" sz="3200" dirty="0">
                <a:solidFill>
                  <a:schemeClr val="bg1"/>
                </a:solidFill>
              </a:rPr>
              <a:t> ביחד. משתמש יוכל לתכנן מסלול בצורה פשוטה, כל שעליו לעשות הוא להזין את האטרקציות המבוקשות.</a:t>
            </a:r>
          </a:p>
          <a:p>
            <a:pPr algn="r" rtl="1"/>
            <a:r>
              <a:rPr lang="he-IL" sz="3200" dirty="0">
                <a:solidFill>
                  <a:schemeClr val="bg1"/>
                </a:solidFill>
              </a:rPr>
              <a:t>האתר בשילוב עם אלגוריתם שנפתח, ייתן כפלט מסלול אופטימלי עבור המשתמש תוך התחשבות בפרמטרים כגון מרחק, ביקורות גולשים, דרכי וזמני הגעה ליעד ועוד.</a:t>
            </a:r>
          </a:p>
        </p:txBody>
      </p:sp>
    </p:spTree>
    <p:extLst>
      <p:ext uri="{BB962C8B-B14F-4D97-AF65-F5344CB8AC3E}">
        <p14:creationId xmlns:p14="http://schemas.microsoft.com/office/powerpoint/2010/main" val="3168370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2">
            <a:extLst>
              <a:ext uri="{FF2B5EF4-FFF2-40B4-BE49-F238E27FC236}">
                <a16:creationId xmlns:a16="http://schemas.microsoft.com/office/drawing/2014/main" id="{61490FD8-BFFC-F500-C9E4-B2CC2CA80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e-IL" sz="6000" b="1" u="sng" dirty="0">
                <a:solidFill>
                  <a:schemeClr val="bg1"/>
                </a:solidFill>
              </a:rPr>
              <a:t>הגדרת יעדים</a:t>
            </a: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73F2D54E-4AFE-042B-0533-D8859F08B335}"/>
              </a:ext>
            </a:extLst>
          </p:cNvPr>
          <p:cNvSpPr txBox="1"/>
          <p:nvPr/>
        </p:nvSpPr>
        <p:spPr>
          <a:xfrm>
            <a:off x="495300" y="1990725"/>
            <a:ext cx="11134725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3200" b="1" dirty="0">
                <a:solidFill>
                  <a:schemeClr val="bg1"/>
                </a:solidFill>
              </a:rPr>
              <a:t>1. </a:t>
            </a:r>
            <a:r>
              <a:rPr lang="he-IL" sz="3200" dirty="0">
                <a:solidFill>
                  <a:schemeClr val="bg1"/>
                </a:solidFill>
              </a:rPr>
              <a:t>בניית אתר אינטרנט הכולל ממשק נוח לתפעול על ידי המשתמש.</a:t>
            </a:r>
            <a:endParaRPr lang="he-IL" sz="3200" b="1" dirty="0">
              <a:solidFill>
                <a:schemeClr val="bg1"/>
              </a:solidFill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31FA7C2B-41F1-7E47-9630-8E4F2C8D6270}"/>
              </a:ext>
            </a:extLst>
          </p:cNvPr>
          <p:cNvSpPr txBox="1"/>
          <p:nvPr/>
        </p:nvSpPr>
        <p:spPr>
          <a:xfrm>
            <a:off x="476250" y="3841349"/>
            <a:ext cx="11153775" cy="34163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3200" b="1" dirty="0">
                <a:solidFill>
                  <a:schemeClr val="bg1"/>
                </a:solidFill>
              </a:rPr>
              <a:t>3. </a:t>
            </a:r>
            <a:r>
              <a:rPr lang="he-IL" sz="3200" dirty="0">
                <a:solidFill>
                  <a:schemeClr val="bg1"/>
                </a:solidFill>
              </a:rPr>
              <a:t>בניית מסלול בזמן תגובה סביר על מנת לא לפגוע בחוויית המשתמש.</a:t>
            </a:r>
          </a:p>
          <a:p>
            <a:pPr algn="r" rtl="1"/>
            <a:endParaRPr lang="he-IL" sz="3200" dirty="0">
              <a:solidFill>
                <a:schemeClr val="bg1"/>
              </a:solidFill>
            </a:endParaRPr>
          </a:p>
          <a:p>
            <a:pPr algn="r" rtl="1"/>
            <a:endParaRPr lang="he-IL" sz="3200" b="1" dirty="0">
              <a:solidFill>
                <a:schemeClr val="bg1"/>
              </a:solidFill>
            </a:endParaRPr>
          </a:p>
          <a:p>
            <a:pPr algn="r" rtl="1"/>
            <a:r>
              <a:rPr lang="he-IL" sz="3200" dirty="0">
                <a:solidFill>
                  <a:schemeClr val="bg1"/>
                </a:solidFill>
              </a:rPr>
              <a:t>		</a:t>
            </a:r>
          </a:p>
          <a:p>
            <a:pPr marL="457200" indent="-457200" algn="r" rtl="1">
              <a:buFont typeface="Arial" panose="020B0604020202020204" pitchFamily="34" charset="0"/>
              <a:buChar char="•"/>
            </a:pPr>
            <a:endParaRPr lang="he-IL" sz="3200" dirty="0">
              <a:solidFill>
                <a:schemeClr val="bg1"/>
              </a:solidFill>
            </a:endParaRPr>
          </a:p>
          <a:p>
            <a:pPr algn="r" rtl="1"/>
            <a:r>
              <a:rPr lang="en-US" sz="2400" dirty="0">
                <a:solidFill>
                  <a:schemeClr val="bg1"/>
                </a:solidFill>
              </a:rPr>
              <a:t>	   </a:t>
            </a:r>
            <a:endParaRPr lang="he-IL" sz="3200" b="1" dirty="0">
              <a:solidFill>
                <a:schemeClr val="bg1"/>
              </a:solidFill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8451497F-4E74-C87E-E3DB-AFC75ADDFFDE}"/>
              </a:ext>
            </a:extLst>
          </p:cNvPr>
          <p:cNvSpPr txBox="1"/>
          <p:nvPr/>
        </p:nvSpPr>
        <p:spPr>
          <a:xfrm>
            <a:off x="428625" y="3067943"/>
            <a:ext cx="112014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3200" b="1" dirty="0">
                <a:solidFill>
                  <a:schemeClr val="bg1"/>
                </a:solidFill>
              </a:rPr>
              <a:t>2. </a:t>
            </a:r>
            <a:r>
              <a:rPr lang="he-IL" sz="3200" dirty="0">
                <a:solidFill>
                  <a:schemeClr val="bg1"/>
                </a:solidFill>
              </a:rPr>
              <a:t>מימוש אלגוריתם חכם ויעיל שיחזיר את המסלול האופטימלי.</a:t>
            </a:r>
            <a:endParaRPr lang="he-IL" sz="3200" b="1" dirty="0">
              <a:solidFill>
                <a:schemeClr val="bg1"/>
              </a:solidFill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66666028-17DF-EA39-838B-BE4B5CCC96EC}"/>
              </a:ext>
            </a:extLst>
          </p:cNvPr>
          <p:cNvSpPr txBox="1"/>
          <p:nvPr/>
        </p:nvSpPr>
        <p:spPr>
          <a:xfrm>
            <a:off x="638175" y="4964734"/>
            <a:ext cx="1099185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3200" b="1" dirty="0">
                <a:solidFill>
                  <a:schemeClr val="bg1"/>
                </a:solidFill>
              </a:rPr>
              <a:t>4. </a:t>
            </a:r>
            <a:r>
              <a:rPr lang="he-IL" sz="3200" dirty="0">
                <a:solidFill>
                  <a:schemeClr val="bg1"/>
                </a:solidFill>
              </a:rPr>
              <a:t>עיצוב האתר ברמה גבוהה.</a:t>
            </a:r>
            <a:endParaRPr lang="he-IL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886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85161A2-B68E-34FF-D492-B3646E040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e-IL" sz="6000" b="1" u="sng" dirty="0">
                <a:solidFill>
                  <a:schemeClr val="bg1"/>
                </a:solidFill>
              </a:rPr>
              <a:t>כיצד יראו הדפים?</a:t>
            </a:r>
            <a:endParaRPr lang="he-IL" sz="6000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9EAAE9F4-1F8C-4D5B-13CC-2AC0FE239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75" y="1821776"/>
            <a:ext cx="7106478" cy="4857319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47082540-CD00-F20F-DAF0-B70EF155034A}"/>
              </a:ext>
            </a:extLst>
          </p:cNvPr>
          <p:cNvSpPr txBox="1"/>
          <p:nvPr/>
        </p:nvSpPr>
        <p:spPr>
          <a:xfrm>
            <a:off x="8299174" y="2084832"/>
            <a:ext cx="3548269" cy="449487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B75FCD5-D2A6-2B7C-7DBA-D3BBA8A1DCC0}"/>
              </a:ext>
            </a:extLst>
          </p:cNvPr>
          <p:cNvSpPr txBox="1"/>
          <p:nvPr/>
        </p:nvSpPr>
        <p:spPr>
          <a:xfrm>
            <a:off x="8130606" y="2084832"/>
            <a:ext cx="3804219" cy="200054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200" b="1" u="sng" dirty="0">
                <a:solidFill>
                  <a:schemeClr val="bg1"/>
                </a:solidFill>
              </a:rPr>
              <a:t>Register Page:</a:t>
            </a:r>
          </a:p>
          <a:p>
            <a:pPr algn="ctr"/>
            <a:endParaRPr lang="en-US" sz="3200" b="1" u="sng" dirty="0">
              <a:solidFill>
                <a:schemeClr val="bg1"/>
              </a:solidFill>
            </a:endParaRPr>
          </a:p>
          <a:p>
            <a:pPr algn="r" rtl="1"/>
            <a:r>
              <a:rPr lang="he-IL" sz="2000" dirty="0">
                <a:solidFill>
                  <a:schemeClr val="bg1"/>
                </a:solidFill>
              </a:rPr>
              <a:t>דף שבו המשתמש יוכל לבצע הרשמה לאתר עם פרטיו האישיים.</a:t>
            </a:r>
          </a:p>
        </p:txBody>
      </p:sp>
    </p:spTree>
    <p:extLst>
      <p:ext uri="{BB962C8B-B14F-4D97-AF65-F5344CB8AC3E}">
        <p14:creationId xmlns:p14="http://schemas.microsoft.com/office/powerpoint/2010/main" val="25128750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אינטגרל">
  <a:themeElements>
    <a:clrScheme name="אינטגרל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אינטגרל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אינטגרל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451</TotalTime>
  <Words>522</Words>
  <Application>Microsoft Office PowerPoint</Application>
  <PresentationFormat>מסך רחב</PresentationFormat>
  <Paragraphs>85</Paragraphs>
  <Slides>16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16</vt:i4>
      </vt:variant>
    </vt:vector>
  </HeadingPairs>
  <TitlesOfParts>
    <vt:vector size="22" baseType="lpstr">
      <vt:lpstr>Algerian</vt:lpstr>
      <vt:lpstr>Arial</vt:lpstr>
      <vt:lpstr>Tw Cen MT</vt:lpstr>
      <vt:lpstr>Tw Cen MT Condensed</vt:lpstr>
      <vt:lpstr>Wingdings 3</vt:lpstr>
      <vt:lpstr>אינטגרל</vt:lpstr>
      <vt:lpstr>מצגת של PowerPoint‏</vt:lpstr>
      <vt:lpstr>לפני שנתחיל...</vt:lpstr>
      <vt:lpstr>נושא הפרויקט </vt:lpstr>
      <vt:lpstr>פתרונות קיימים</vt:lpstr>
      <vt:lpstr>פתרונות קיימים</vt:lpstr>
      <vt:lpstr>פתרונות קיימים</vt:lpstr>
      <vt:lpstr>הפתרון שלנו</vt:lpstr>
      <vt:lpstr>הגדרת יעדים</vt:lpstr>
      <vt:lpstr>כיצד יראו הדפים?</vt:lpstr>
      <vt:lpstr>כיצד יראו הדפים?</vt:lpstr>
      <vt:lpstr>כיצד יראו הדפים?</vt:lpstr>
      <vt:lpstr>כיצד יראו הדפים?</vt:lpstr>
      <vt:lpstr>כיצד יראו הדפים?</vt:lpstr>
      <vt:lpstr>קשיים בפרויקט</vt:lpstr>
      <vt:lpstr>מה נשאר לנו?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ilan ben zeev</dc:creator>
  <cp:lastModifiedBy>ilan ben zeev</cp:lastModifiedBy>
  <cp:revision>3</cp:revision>
  <dcterms:created xsi:type="dcterms:W3CDTF">2023-01-04T10:43:43Z</dcterms:created>
  <dcterms:modified xsi:type="dcterms:W3CDTF">2023-01-04T18:15:41Z</dcterms:modified>
</cp:coreProperties>
</file>